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" y="0"/>
            <a:ext cx="9144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cinematic_title_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47472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0"/>
            <a:ext cx="9144000" cy="34747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-238125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600" b="1">
                <a:solidFill>
                  <a:srgbClr val="FFFFFF"/>
                </a:solidFill>
              </a:defRPr>
            </a:pPr>
            <a:r>
              <a:rPr dirty="0"/>
              <a:t>Homelessness, Housing,</a:t>
            </a:r>
            <a:br>
              <a:rPr dirty="0"/>
            </a:br>
            <a:r>
              <a:rPr dirty="0"/>
              <a:t>and Public Service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657600"/>
            <a:ext cx="5486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D2D2D2"/>
                </a:solidFill>
              </a:defRPr>
            </a:pPr>
            <a:r>
              <a:rPr dirty="0"/>
              <a:t>Presentation for Soc. 126 – Urban Society</a:t>
            </a:r>
          </a:p>
          <a:p>
            <a:pPr>
              <a:defRPr sz="2200">
                <a:solidFill>
                  <a:srgbClr val="FFFFFF"/>
                </a:solidFill>
              </a:defRPr>
            </a:pPr>
            <a:r>
              <a:rPr dirty="0"/>
              <a:t>Chuck Flacks</a:t>
            </a:r>
          </a:p>
          <a:p>
            <a:pPr>
              <a:defRPr sz="2000">
                <a:solidFill>
                  <a:srgbClr val="D2D2D2"/>
                </a:solidFill>
              </a:defRPr>
            </a:pPr>
            <a:r>
              <a:rPr dirty="0"/>
              <a:t>Homelessness Services Coordinator | City of Goleta</a:t>
            </a:r>
          </a:p>
        </p:txBody>
      </p:sp>
      <p:pic>
        <p:nvPicPr>
          <p:cNvPr id="15" name="Picture 14" descr="Photo by Harrison Haines: https://www.pexels.com/photo/broken-vehicle-3089454/">
            <a:extLst>
              <a:ext uri="{FF2B5EF4-FFF2-40B4-BE49-F238E27FC236}">
                <a16:creationId xmlns:a16="http://schemas.microsoft.com/office/drawing/2014/main" id="{9A1DEA16-BF58-B8D7-EBA8-5864AA8291A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8000"/>
          </a:blip>
          <a:srcRect t="11389" r="26504"/>
          <a:stretch>
            <a:fillRect/>
          </a:stretch>
        </p:blipFill>
        <p:spPr>
          <a:xfrm>
            <a:off x="312310" y="-119062"/>
            <a:ext cx="85193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4600940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rPr dirty="0"/>
              <a:t>Homelessness Is </a:t>
            </a:r>
            <a:endParaRPr lang="en-US" dirty="0"/>
          </a:p>
          <a:p>
            <a:pPr>
              <a:defRPr sz="4400" b="1">
                <a:solidFill>
                  <a:srgbClr val="FFFFFF"/>
                </a:solidFill>
              </a:defRPr>
            </a:pPr>
            <a:r>
              <a:rPr dirty="0"/>
              <a:t>Like Musical Chairs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73152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C8AA"/>
                </a:solidFill>
              </a:defRPr>
            </a:pPr>
            <a:r>
              <a:rPr dirty="0"/>
              <a:t>There are fewer affordable housing units than people who need them.</a:t>
            </a:r>
          </a:p>
          <a:p>
            <a:pPr lvl="1">
              <a:defRPr sz="2600">
                <a:solidFill>
                  <a:srgbClr val="D2D2D2"/>
                </a:solidFill>
              </a:defRPr>
            </a:pPr>
            <a:r>
              <a:rPr dirty="0"/>
              <a:t>When the music stops, someone is left without a chair.</a:t>
            </a:r>
          </a:p>
          <a:p>
            <a:pPr lvl="1">
              <a:defRPr sz="2600">
                <a:solidFill>
                  <a:srgbClr val="D2D2D2"/>
                </a:solidFill>
              </a:defRPr>
            </a:pPr>
            <a:r>
              <a:rPr dirty="0"/>
              <a:t>Job loss. Illness. Rent increase. Divorce.</a:t>
            </a:r>
          </a:p>
          <a:p>
            <a:pPr lvl="1">
              <a:defRPr sz="2600">
                <a:solidFill>
                  <a:srgbClr val="D2D2D2"/>
                </a:solidFill>
              </a:defRPr>
            </a:pPr>
            <a:r>
              <a:rPr dirty="0"/>
              <a:t>The problem isn’t the person.</a:t>
            </a:r>
          </a:p>
          <a:p>
            <a:pPr lvl="1">
              <a:defRPr sz="2600">
                <a:solidFill>
                  <a:srgbClr val="D2D2D2"/>
                </a:solidFill>
              </a:defRPr>
            </a:pPr>
            <a:r>
              <a:rPr dirty="0"/>
              <a:t>The problem is the number of chairs.</a:t>
            </a:r>
          </a:p>
        </p:txBody>
      </p:sp>
      <p:pic>
        <p:nvPicPr>
          <p:cNvPr id="18" name="Picture 17" descr="&#10;      ">
            <a:extLst>
              <a:ext uri="{FF2B5EF4-FFF2-40B4-BE49-F238E27FC236}">
                <a16:creationId xmlns:a16="http://schemas.microsoft.com/office/drawing/2014/main" id="{58973367-BA5F-2E1C-DFE8-4C44EB10BB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tretch>
            <a:fillRect/>
          </a:stretch>
        </p:blipFill>
        <p:spPr>
          <a:xfrm>
            <a:off x="1368263" y="0"/>
            <a:ext cx="64074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Myth #3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Most people on the street are veterans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Fact: Veterans are overrepresented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But veteran homelessness in SB County dropped 60%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Targeted funding works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Myth #4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People who are homeless don’t work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Fact: Most want jobs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42% in Goleta have earned income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46% are disabled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Myth #5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People who are homeless don’t want shelter or housing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Fact: The vast majority want solutions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Trust takes time to build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A small number remain resistant — but most engage when approached with dignity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Myth #6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If you want to help, leave food at an encampment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Fact: Uncoordinated donations can create trash, flies, and rats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Without distribution, supplies can overwhelm a site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Best help: Partner with organizations doing structured outreach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Myth #7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California cities are dumping people elsewhere with one-way bus tickets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Fact: Relocation &amp; reunification can be effective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Ethical programs ensure a verified connection to family or services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The goal is a meaningful handoff — not displacement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The New Face of Homelessness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Vehicle living is now one of the most common forms of homelessness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On any given night in Goleta: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≈ 200 vehicles have someone living inside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Often working. Often local. Often invisible.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Sources of the 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rPr dirty="0"/>
              <a:t>1. Housing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rPr dirty="0"/>
              <a:t>Rents rise faster than wages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rPr dirty="0"/>
              <a:t>Extremely low vacancy rates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rPr dirty="0"/>
              <a:t>Not enough units for extremely low-income households</a:t>
            </a:r>
          </a:p>
          <a:p>
            <a:pPr marL="0" lvl="1">
              <a:defRPr sz="2800">
                <a:solidFill>
                  <a:srgbClr val="00B4A0"/>
                </a:solidFill>
              </a:defRPr>
            </a:pPr>
            <a:r>
              <a:rPr sz="2800" dirty="0">
                <a:solidFill>
                  <a:srgbClr val="00B4A0"/>
                </a:solidFill>
              </a:rPr>
              <a:t>2. Lack of Support Services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rPr dirty="0"/>
              <a:t>Behavioral health capacity gaps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rPr dirty="0"/>
              <a:t>Substance use treatment shortages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rPr dirty="0"/>
              <a:t>Insufficient prevention &amp; early intervention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Discussion: Why Is Housing So Expensive in California?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Supply has not kept up with demand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Zoning limits density in many communities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Lengthy permitting &amp; environmental review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High land and construction costs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Local resistance to new development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So What’s the Solution?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Build more housing — at all income levels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Streamline permitting and zoning reform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Invest in deeply affordable units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Expand rental assistance &amp; prevention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Strengthen behavioral health infrastructure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Let Me Tell You About Sarge</a:t>
            </a:r>
          </a:p>
        </p:txBody>
      </p:sp>
      <p:sp>
        <p:nvSpPr>
          <p:cNvPr id="5" name="Chevron 4"/>
          <p:cNvSpPr/>
          <p:nvPr/>
        </p:nvSpPr>
        <p:spPr>
          <a:xfrm>
            <a:off x="7772400" y="1828800"/>
            <a:ext cx="1371600" cy="548640"/>
          </a:xfrm>
          <a:prstGeom prst="chevron">
            <a:avLst/>
          </a:prstGeom>
          <a:solidFill>
            <a:srgbClr val="3C3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Chevron 5"/>
          <p:cNvSpPr/>
          <p:nvPr/>
        </p:nvSpPr>
        <p:spPr>
          <a:xfrm>
            <a:off x="7772400" y="2560320"/>
            <a:ext cx="1371600" cy="548640"/>
          </a:xfrm>
          <a:prstGeom prst="chevron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Chevron 6"/>
          <p:cNvSpPr/>
          <p:nvPr/>
        </p:nvSpPr>
        <p:spPr>
          <a:xfrm>
            <a:off x="7772400" y="3291840"/>
            <a:ext cx="1371600" cy="548640"/>
          </a:xfrm>
          <a:prstGeom prst="chevron">
            <a:avLst/>
          </a:prstGeom>
          <a:solidFill>
            <a:srgbClr val="3C3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5-Point Star 7"/>
          <p:cNvSpPr/>
          <p:nvPr/>
        </p:nvSpPr>
        <p:spPr>
          <a:xfrm>
            <a:off x="8046720" y="1097280"/>
            <a:ext cx="914400" cy="914400"/>
          </a:xfrm>
          <a:prstGeom prst="star5">
            <a:avLst/>
          </a:prstGeom>
          <a:solidFill>
            <a:srgbClr val="B4B4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A person with a beard&#10;&#10;AI-generated content may be incorrect.">
            <a:extLst>
              <a:ext uri="{FF2B5EF4-FFF2-40B4-BE49-F238E27FC236}">
                <a16:creationId xmlns:a16="http://schemas.microsoft.com/office/drawing/2014/main" id="{9F328EEC-4E04-C40D-A35D-4FE850847C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1828800" y="0"/>
            <a:ext cx="5486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For You (Future Public Servants)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Would you support more housing in your own neighborhood?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What tradeoffs are you willing to make?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What level of government should lead?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How do we balance compassion and order?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Why Get Into This Work?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Because it matters — deeply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You see systems up close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You help shape policy, not just debate it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You witness real human transformation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You get to build solutions that last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The Honest Truth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It is slow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It is political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It can be frustrating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Progress rarely makes headlines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But when it works — it changes lives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How Do You Do It?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Start local — internships, commissions, nonprofits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Learn budgets and data (they matter more than slogans)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Build relationships across differences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Stay curious, not cynical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Protect your integrity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6614439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rPr dirty="0"/>
              <a:t>Public Service Is Not About </a:t>
            </a:r>
            <a:endParaRPr lang="en-US" dirty="0"/>
          </a:p>
          <a:p>
            <a:pPr>
              <a:defRPr sz="4400" b="1">
                <a:solidFill>
                  <a:srgbClr val="FFFFFF"/>
                </a:solidFill>
              </a:defRPr>
            </a:pPr>
            <a:r>
              <a:rPr dirty="0"/>
              <a:t>Being a Hero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It’s about being competent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It’s about staying when things are hard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It’s about respecting complexity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And refusing to give up on people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Kindness Changes Lives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And competence makes kindness sustainable.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0" y="731520"/>
            <a:ext cx="7680960" cy="438912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0" y="5120640"/>
            <a:ext cx="7680960" cy="36576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97280" y="1097280"/>
            <a:ext cx="71323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200" b="1">
                <a:solidFill>
                  <a:srgbClr val="FFFFFF"/>
                </a:solidFill>
              </a:defRPr>
            </a:pPr>
            <a:r>
              <a:rPr dirty="0"/>
              <a:t>Vehicle Living Is the New Face </a:t>
            </a:r>
            <a:endParaRPr lang="en-US" dirty="0"/>
          </a:p>
          <a:p>
            <a:pPr>
              <a:defRPr sz="4200" b="1">
                <a:solidFill>
                  <a:srgbClr val="FFFFFF"/>
                </a:solidFill>
              </a:defRPr>
            </a:pPr>
            <a:r>
              <a:rPr dirty="0"/>
              <a:t>of Homelessness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474720"/>
            <a:ext cx="71323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600">
                <a:solidFill>
                  <a:srgbClr val="D2D2D2"/>
                </a:solidFill>
              </a:defRPr>
            </a:pPr>
            <a:r>
              <a:t>≈ 200 vehicles on a given night in Goleta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0" y="731520"/>
            <a:ext cx="7680960" cy="438912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0" y="5120640"/>
            <a:ext cx="7680960" cy="36576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97280" y="1097280"/>
            <a:ext cx="71323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200" b="1">
                <a:solidFill>
                  <a:srgbClr val="FFFFFF"/>
                </a:solidFill>
              </a:defRPr>
            </a:pPr>
            <a:r>
              <a:t>Housing Is the Core Issue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474720"/>
            <a:ext cx="71323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600">
                <a:solidFill>
                  <a:srgbClr val="D2D2D2"/>
                </a:solidFill>
              </a:defRPr>
            </a:pPr>
            <a:r>
              <a:t>Supply. Zoning. Cost. Policy.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0" y="731520"/>
            <a:ext cx="7680960" cy="438912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0" y="5120640"/>
            <a:ext cx="7680960" cy="36576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97280" y="1097280"/>
            <a:ext cx="71323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200" b="1">
                <a:solidFill>
                  <a:srgbClr val="FFFFFF"/>
                </a:solidFill>
              </a:defRPr>
            </a:pPr>
            <a:r>
              <a:t>Human Change Is Possible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474720"/>
            <a:ext cx="71323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600">
                <a:solidFill>
                  <a:srgbClr val="D2D2D2"/>
                </a:solidFill>
              </a:defRPr>
            </a:pPr>
            <a:r>
              <a:t>It starts with trust.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F0F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7315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200" b="1">
                <a:solidFill>
                  <a:srgbClr val="FFFFFF"/>
                </a:solidFill>
              </a:defRPr>
            </a:pPr>
            <a:r>
              <a:t>KINDNESS</a:t>
            </a:r>
          </a:p>
          <a:p>
            <a:r>
              <a:t>CHANGES</a:t>
            </a:r>
          </a:p>
          <a:p>
            <a:r>
              <a:t>LIVES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“Sarge”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Years on the street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Drug addiction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Fighting at the shelter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Kicked out. More than once.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Then One Day…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He looked me in the eye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Grabbed my forearm — warrior style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Said he was ready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He sobered up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Two Months Later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Placed into permanent housing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Stability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A different trajectory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Lesson for Public Service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Never give up on people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Find common ground in their humanity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Offer realistic and attractive solutions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Change is possible when systems stay open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Myths About Homelessness in California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Source: Marisa Kendall, CalMatters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November 27, 2024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Myth #1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Most homeless people come here from somewhere else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Fact: 77% of people in Santa Barbara County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were living here when they became homeless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Nice weather is not the cause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B4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Myth #2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7772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00B4A0"/>
                </a:solidFill>
              </a:defRPr>
            </a:pPr>
            <a:r>
              <a:t>Everyone living on the street is addicted or mentally ill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Fact: 27% report serious mental illness (UCSF study)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56% report regular methamphetamine use</a:t>
            </a:r>
          </a:p>
          <a:p>
            <a:pPr lvl="1">
              <a:defRPr sz="2600">
                <a:solidFill>
                  <a:srgbClr val="C8C8C8"/>
                </a:solidFill>
              </a:defRPr>
            </a:pPr>
            <a:r>
              <a:t>Tell 'musical chairs' story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795</Words>
  <Application>Microsoft Office PowerPoint</Application>
  <PresentationFormat>On-screen Show (4:3)</PresentationFormat>
  <Paragraphs>136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Chuck Flacks</dc:creator>
  <cp:keywords/>
  <dc:description>generated using python-pptx</dc:description>
  <cp:lastModifiedBy>Chuck Flacks</cp:lastModifiedBy>
  <cp:revision>2</cp:revision>
  <dcterms:created xsi:type="dcterms:W3CDTF">2013-01-27T09:14:16Z</dcterms:created>
  <dcterms:modified xsi:type="dcterms:W3CDTF">2026-01-28T18:59:29Z</dcterms:modified>
  <cp:category/>
</cp:coreProperties>
</file>